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  <p:sldMasterId id="2147483689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7" r:id="rId15"/>
  </p:sldIdLst>
  <p:sldSz cx="12192000" cy="6858000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3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CE1E4-F834-6A3C-C175-47D9A70CE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AEE7D04-4FDB-881F-1CB8-5FFA0B53B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6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1ED51-CF41-50BE-7DB0-F2038E078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 (VERSALIEN)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89EEA7-FEA4-4BD5-87D8-59CF48410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67D168-45BD-F288-4B9E-0F9F2087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348B-845F-9447-ACF0-EB8A1B8AE0E8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8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1ED51-CF41-50BE-7DB0-F2038E078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30000"/>
            <a:ext cx="11160000" cy="360000"/>
          </a:xfrm>
        </p:spPr>
        <p:txBody>
          <a:bodyPr/>
          <a:lstStyle/>
          <a:p>
            <a:r>
              <a:rPr lang="de-DE" dirty="0"/>
              <a:t>TITEL HINZUFÜGEN (VERSALIEN)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89EEA7-FEA4-4BD5-87D8-59CF48410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80000"/>
            <a:ext cx="11160000" cy="324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D31B9ABD-5FFE-32C0-F3F6-F4BE73AD641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1350000"/>
            <a:ext cx="11160000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C2DE1BAB-FEFA-4557-297E-715EA93F4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170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3C6DA-EDF2-9DBE-EF8B-2982726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 (VERSALIEN)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07C87D-EC75-C34C-D48B-3E1535234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350000"/>
            <a:ext cx="5400000" cy="396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DE1085-844F-9C53-71A9-055285938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0" y="1350000"/>
            <a:ext cx="5400000" cy="396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ABE3CE71-9795-FE23-C134-1C7F3BEC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120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44CB9-9E71-069F-8099-7763B34A35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30000"/>
            <a:ext cx="11160000" cy="360000"/>
          </a:xfrm>
        </p:spPr>
        <p:txBody>
          <a:bodyPr/>
          <a:lstStyle/>
          <a:p>
            <a:r>
              <a:rPr lang="de-DE" dirty="0"/>
              <a:t>TITEL HINZUFÜGEN (VERSALIEN)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FC19306-6B87-9D06-9094-225C65559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80000"/>
            <a:ext cx="5400000" cy="324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816A02D-E6F3-EE25-94C0-FC5A64A2CC8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40000" y="1350000"/>
            <a:ext cx="5400000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F0EAB1C-9DFA-5B47-8466-C0AB97931F3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300000" y="1980000"/>
            <a:ext cx="5400000" cy="324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34E0AF22-6F63-102F-869B-1B06909C44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00000" y="1350000"/>
            <a:ext cx="5400000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FDF3B0-3CD7-CE12-2B25-EE6DFA10B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4558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757BFA0-4BDA-2C21-FB15-EB579FFDB649}"/>
              </a:ext>
            </a:extLst>
          </p:cNvPr>
          <p:cNvSpPr/>
          <p:nvPr userDrawn="1"/>
        </p:nvSpPr>
        <p:spPr>
          <a:xfrm>
            <a:off x="0" y="1704109"/>
            <a:ext cx="12192000" cy="51538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DFFA2D8-85AF-CD3C-2141-43087363A93E}"/>
              </a:ext>
            </a:extLst>
          </p:cNvPr>
          <p:cNvSpPr/>
          <p:nvPr userDrawn="1"/>
        </p:nvSpPr>
        <p:spPr>
          <a:xfrm>
            <a:off x="1016089" y="1092190"/>
            <a:ext cx="2948920" cy="11984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F0F83D3-3078-31C2-1D37-652E0FC00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0220" y="3777337"/>
            <a:ext cx="8247598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ZWISCHENTITEL (VERSALIEN)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039B812-5483-82F7-E626-ADFC6D75DEA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390220" y="4497337"/>
            <a:ext cx="8247598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hinzufügen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6B4A97-0C3D-CC06-D78D-B54E90DD6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960" y="687554"/>
            <a:ext cx="3611531" cy="2059910"/>
          </a:xfrm>
          <a:prstGeom prst="rect">
            <a:avLst/>
          </a:prstGeom>
        </p:spPr>
      </p:pic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9277D772-4744-7FB7-BF49-7D41E2FE3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37A90881-D8F6-7D35-B56D-8D611B81561C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645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>
            <a:extLst>
              <a:ext uri="{FF2B5EF4-FFF2-40B4-BE49-F238E27FC236}">
                <a16:creationId xmlns:a16="http://schemas.microsoft.com/office/drawing/2014/main" id="{1C090E66-A934-4263-63AB-69B7E5A52D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5747" y="3280241"/>
            <a:ext cx="4922475" cy="477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HOCHSCHULE FÜR </a:t>
            </a:r>
            <a:br>
              <a:rPr lang="de-DE" dirty="0"/>
            </a:br>
            <a:r>
              <a:rPr lang="de-DE" dirty="0"/>
              <a:t>ANGEWANDTE WISSCHENSCHAFTEN COBURG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42EA2DE-1859-220C-DAC2-6E9FE98E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746" y="4246447"/>
            <a:ext cx="4922475" cy="627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+49 9561 317 0</a:t>
            </a:r>
          </a:p>
          <a:p>
            <a:pPr lvl="0"/>
            <a:r>
              <a:rPr lang="de-DE" dirty="0"/>
              <a:t>poststelle@hs-coburg.de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10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1ED51-CF41-50BE-7DB0-F2038E078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0" y="3313206"/>
            <a:ext cx="7380000" cy="53878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A23DC2D6-FAC5-3543-D3A0-9EC67C92B4E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20000" y="4401195"/>
            <a:ext cx="7380000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0BE5C79-71BE-DA53-D9E8-BB279904F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6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zweizeilig und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1ED51-CF41-50BE-7DB0-F2038E078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21FAD8-3C68-AACA-7404-9325990C001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32305" y="4935763"/>
            <a:ext cx="7380000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B30E48-15D0-C511-F81D-1A6A3CA4E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90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Standard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C855A2C8-BABB-EDE4-803B-CD66F3F0E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7328"/>
            <a:ext cx="12192000" cy="43511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E711855-9138-2CF7-B0F1-F50F142355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000" y="540000"/>
            <a:ext cx="3318694" cy="798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0EF93-17BA-E007-EEE2-3BC6172AE5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743"/>
            <a:ext cx="12192000" cy="2714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4FE021-B37D-2075-E13C-1FE877299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8982" y="4530446"/>
            <a:ext cx="6389563" cy="9836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C33E549-8C10-CDF0-CC67-A8BECBC4D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17.01.2023</a:t>
            </a:fld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766DE6A-0358-3142-735F-6D0906737035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>
                <a:solidFill>
                  <a:schemeClr val="bg1"/>
                </a:solidFill>
              </a:rPr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771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C30EF93-17BA-E007-EEE2-3BC6172AE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743"/>
            <a:ext cx="12192000" cy="2714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4FE021-B37D-2075-E13C-1FE877299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8982" y="4530446"/>
            <a:ext cx="6389563" cy="9836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1C33E549-8C10-CDF0-CC67-A8BECBC4D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17.01.2023</a:t>
            </a:fld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766DE6A-0358-3142-735F-6D0906737035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>
                <a:solidFill>
                  <a:schemeClr val="bg1"/>
                </a:solidFill>
              </a:rPr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31C81773-D82E-45B6-D4A6-F8360FFE3F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3072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8CD8E2B5-1DFC-9119-352A-AA248A1D19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540000"/>
            <a:ext cx="3319200" cy="7992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01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Standardbild und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2ED3017B-ABDE-6D80-8F56-EDCC1A324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7328"/>
            <a:ext cx="12192000" cy="43511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97017F-7B34-02AE-D718-714F96691C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743"/>
            <a:ext cx="12192000" cy="271475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E711855-9138-2CF7-B0F1-F50F142355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000" y="540000"/>
            <a:ext cx="3318694" cy="7986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4FE021-B37D-2075-E13C-1FE877299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8982" y="4512158"/>
            <a:ext cx="6389563" cy="101137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8D707F-96FA-274A-20A8-A8D8BF19E5E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178982" y="5650844"/>
            <a:ext cx="6389563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C4A18694-2FB4-7AAA-5141-3C62E9D89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17.01.2023</a:t>
            </a:fld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2B0E8A5-B2C4-0E78-2371-DEAE3C912DA9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>
                <a:solidFill>
                  <a:schemeClr val="bg1"/>
                </a:solidFill>
              </a:rPr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90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mit Bild und Sub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797017F-7B34-02AE-D718-714F96691C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743"/>
            <a:ext cx="12192000" cy="2714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4FE021-B37D-2075-E13C-1FE877299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8982" y="4512158"/>
            <a:ext cx="6389563" cy="101137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 HINZUFÜGEN</a:t>
            </a:r>
            <a:br>
              <a:rPr lang="de-DE" dirty="0"/>
            </a:br>
            <a:r>
              <a:rPr lang="de-DE" dirty="0"/>
              <a:t>(VERSALIEN)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8D707F-96FA-274A-20A8-A8D8BF19E5E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178982" y="5650844"/>
            <a:ext cx="6389563" cy="360000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C4A18694-2FB4-7AAA-5141-3C62E9D89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17.01.2023</a:t>
            </a:fld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2B0E8A5-B2C4-0E78-2371-DEAE3C912DA9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>
                <a:solidFill>
                  <a:schemeClr val="bg1"/>
                </a:solidFill>
              </a:rPr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Bildplatzhalter 6">
            <a:extLst>
              <a:ext uri="{FF2B5EF4-FFF2-40B4-BE49-F238E27FC236}">
                <a16:creationId xmlns:a16="http://schemas.microsoft.com/office/drawing/2014/main" id="{863D5A0E-E643-A67D-EBAF-E563B4121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3072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37F90935-73A8-60A4-A125-A29AD52C73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540000"/>
            <a:ext cx="3319200" cy="7992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0184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D32F2E-871F-07D3-4100-3A806D6AF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2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CE1E4-F834-6A3C-C175-47D9A70CE8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HINZUFÜGEN (VERSALIEN)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A507C5-C71C-3621-949E-FC9F5BF71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70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C2AD3D-2B92-E05C-6F79-E779B496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0" y="3315764"/>
            <a:ext cx="7380000" cy="109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69EC89-EE46-9C47-87FA-C3874D6F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0" y="4935764"/>
            <a:ext cx="7380000" cy="6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6B6341-F940-2A6B-08A6-D1926059D6D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000" y="540000"/>
            <a:ext cx="3318694" cy="79865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B0AC6E-AC59-C3FF-E97D-60EBF1FF8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fld id="{6F1E101A-BD3B-B542-8690-1916D72F307E}" type="datetime1">
              <a:rPr lang="de-DE" smtClean="0"/>
              <a:pPr/>
              <a:t>17.01.2023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5A87195B-DDA1-DD44-B5D8-0A7D8BEA4A3F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>
                <a:solidFill>
                  <a:schemeClr val="bg1"/>
                </a:solidFill>
              </a:rPr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23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bg2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78D8F41-D790-BB6F-1D28-99F34CD10FDD}"/>
              </a:ext>
            </a:extLst>
          </p:cNvPr>
          <p:cNvSpPr/>
          <p:nvPr userDrawn="1"/>
        </p:nvSpPr>
        <p:spPr>
          <a:xfrm>
            <a:off x="0" y="6006905"/>
            <a:ext cx="12192000" cy="8510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C2AD3D-2B92-E05C-6F79-E779B496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30000"/>
            <a:ext cx="111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69EC89-EE46-9C47-87FA-C3874D6F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350000"/>
            <a:ext cx="111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01D29D-750E-4237-5B31-8A08A41BE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5249" y="6264000"/>
            <a:ext cx="1345071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B96DAE3-EB56-CF48-A856-624349A6EA88}"/>
              </a:ext>
            </a:extLst>
          </p:cNvPr>
          <p:cNvSpPr/>
          <p:nvPr userDrawn="1"/>
        </p:nvSpPr>
        <p:spPr>
          <a:xfrm>
            <a:off x="9957197" y="5677049"/>
            <a:ext cx="1519003" cy="617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CD7DB32-E370-3451-71B5-31DFC9C0455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0249" y="5440232"/>
            <a:ext cx="1885883" cy="1075652"/>
          </a:xfrm>
          <a:prstGeom prst="rect">
            <a:avLst/>
          </a:prstGeom>
        </p:spPr>
      </p:pic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6DC092F-454D-4669-CF04-B36160D6C612}"/>
              </a:ext>
            </a:extLst>
          </p:cNvPr>
          <p:cNvSpPr txBox="1">
            <a:spLocks/>
          </p:cNvSpPr>
          <p:nvPr userDrawn="1"/>
        </p:nvSpPr>
        <p:spPr>
          <a:xfrm>
            <a:off x="540001" y="6263516"/>
            <a:ext cx="821660" cy="225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1F424D-26B1-3C42-BE00-0E38801C1D7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64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7C2AD3D-2B92-E05C-6F79-E779B496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747" y="3280241"/>
            <a:ext cx="4922475" cy="477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HOCHSCHULE FÜR </a:t>
            </a:r>
            <a:br>
              <a:rPr lang="de-DE" dirty="0"/>
            </a:br>
            <a:r>
              <a:rPr lang="de-DE" dirty="0"/>
              <a:t>ANGEWANDTE WISSCHENSCHAFTEN COBURG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69EC89-EE46-9C47-87FA-C3874D6F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5746" y="4246447"/>
            <a:ext cx="4922475" cy="627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+49 9561 317 0</a:t>
            </a:r>
          </a:p>
          <a:p>
            <a:pPr lvl="0"/>
            <a:r>
              <a:rPr lang="de-DE" dirty="0"/>
              <a:t>poststelle@hs-coburg.de</a:t>
            </a:r>
            <a:br>
              <a:rPr lang="de-DE" dirty="0"/>
            </a:b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6B6341-F940-2A6B-08A6-D1926059D6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087" y="2521436"/>
            <a:ext cx="1982326" cy="477055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1226575-AC27-D889-FCEE-E8E66D44EBD5}"/>
              </a:ext>
            </a:extLst>
          </p:cNvPr>
          <p:cNvSpPr txBox="1">
            <a:spLocks/>
          </p:cNvSpPr>
          <p:nvPr userDrawn="1"/>
        </p:nvSpPr>
        <p:spPr>
          <a:xfrm>
            <a:off x="6345746" y="4873752"/>
            <a:ext cx="4922475" cy="221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0" i="1" u="none" dirty="0">
                <a:latin typeface="+mj-lt"/>
                <a:ea typeface="Roboto Medium" panose="02000000000000000000" pitchFamily="2" charset="0"/>
              </a:rPr>
              <a:t>www.hs-coburg.de</a:t>
            </a:r>
            <a:endParaRPr lang="de-DE" sz="1600" b="0" i="1" u="none" dirty="0">
              <a:latin typeface="+mj-lt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2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kern="1200">
          <a:solidFill>
            <a:schemeClr val="bg2"/>
          </a:solidFill>
          <a:latin typeface="+mn-lt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1600" b="0" i="0" kern="1200">
          <a:solidFill>
            <a:schemeClr val="bg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7/docs/api/javax/swing/package-summary.html" TargetMode="External"/><Relationship Id="rId2" Type="http://schemas.openxmlformats.org/officeDocument/2006/relationships/hyperlink" Target="https://docs.oracle.com/javase/7/docs/api/java/awt/package-summary.html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DE801-1902-6E28-97C6-FC1100B9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416" y="3313206"/>
            <a:ext cx="7609584" cy="538783"/>
          </a:xfrm>
        </p:spPr>
        <p:txBody>
          <a:bodyPr>
            <a:normAutofit fontScale="90000"/>
          </a:bodyPr>
          <a:lstStyle/>
          <a:p>
            <a:r>
              <a:rPr lang="de-DE" dirty="0"/>
              <a:t>Bildverarbeitung 1 Webcam-Projekt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DEA0AF-69FA-48C5-70E9-0D1088DFF5A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187952" y="4401195"/>
            <a:ext cx="7512048" cy="36000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Adrian Häfner, Max Heß, Berkan Berk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F6807C-AAF9-C980-3176-88B0FD53C9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pPr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11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3F4B2-69C4-B602-3790-01F4D23B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Blur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38473A-C731-ED84-CF8B-3F4760E5C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BufferedImage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x = 0; x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x++) 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y = 0; y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y++) {</a:t>
            </a:r>
          </a:p>
          <a:p>
            <a:pPr marL="0" indent="0">
              <a:buNone/>
            </a:pP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5, </a:t>
            </a:r>
            <a:r>
              <a:rPr lang="de-DE" sz="36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l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eft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x &gt;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? x -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: x, top = y&gt;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radius?y-radius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: y ; </a:t>
            </a:r>
          </a:p>
          <a:p>
            <a:pPr marL="0" indent="0">
              <a:buNone/>
            </a:pP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x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 ? x +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: x;</a:t>
            </a:r>
          </a:p>
          <a:p>
            <a:pPr marL="0" indent="0">
              <a:buNone/>
            </a:pP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y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 ? y +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: y;</a:t>
            </a:r>
          </a:p>
          <a:p>
            <a:pPr marL="0" indent="0">
              <a:buNone/>
            </a:pPr>
            <a:r>
              <a:rPr lang="de-DE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int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de-DE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SumR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= 0, </a:t>
            </a:r>
            <a:r>
              <a:rPr lang="de-DE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sumG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= 0, </a:t>
            </a:r>
            <a:r>
              <a:rPr lang="de-DE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sumB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= 0, </a:t>
            </a:r>
            <a:r>
              <a:rPr lang="de-DE" sz="3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count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= 0;</a:t>
            </a:r>
            <a:endParaRPr lang="de-DE" sz="3600" b="0" dirty="0">
              <a:solidFill>
                <a:schemeClr val="accent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i &lt;=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j = top; j &lt;=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j++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.getRGB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(i, j);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r =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16) &amp; 0xff;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g =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8) &amp; 0xff;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&amp; 0xff;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+= r;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+= g;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sumB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+= b;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++; }}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avgB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sumB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3600" i="1" dirty="0">
                <a:solidFill>
                  <a:schemeClr val="accent3"/>
                </a:solidFill>
                <a:latin typeface="Consolas" panose="020B0609020204030204" pitchFamily="49" charset="0"/>
              </a:rPr>
              <a:t>      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16) |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8) |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avgB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(y *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newPixel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}}}</a:t>
            </a:r>
          </a:p>
          <a:p>
            <a:pPr marL="0" indent="0">
              <a:buNone/>
            </a:pPr>
            <a:r>
              <a:rPr lang="de-DE" sz="32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de-DE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de-DE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EFF2FD-1868-A613-7EF1-857AB1CD2010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8D8AB7C1-8601-49D7-EF9A-B4E1F5FD9B8A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399087" cy="324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D8F6DFC-BC60-BDA3-17C3-BBF7D6666AE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75EB738-3F2A-DA7B-F597-D9735012C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2931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B6A51-A2A0-71DF-99F5-360BA8FB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Remove </a:t>
            </a:r>
            <a:r>
              <a:rPr lang="de-DE" dirty="0" err="1"/>
              <a:t>background</a:t>
            </a:r>
            <a:endParaRPr lang="de-DE" dirty="0"/>
          </a:p>
        </p:txBody>
      </p:sp>
      <p:pic>
        <p:nvPicPr>
          <p:cNvPr id="6" name="Inhaltsplatzhalter 5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DF34C505-299D-81D8-14BB-6A2C23058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96" y="1349375"/>
            <a:ext cx="10453033" cy="396081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3AF6B9-648C-0E19-4C54-35C0B02C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6348B-845F-9447-ACF0-EB8A1B8AE0E8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390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4D35BF33-4F7C-8CB1-6A86-3C72EDB9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Libraries und Quellen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FB29986-CE3E-63FC-FCCA-1BDE7CF2D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java.awt</a:t>
            </a:r>
            <a:r>
              <a:rPr lang="de-DE" dirty="0"/>
              <a:t> (GUI)</a:t>
            </a:r>
          </a:p>
          <a:p>
            <a:endParaRPr lang="de-DE" dirty="0"/>
          </a:p>
          <a:p>
            <a:r>
              <a:rPr lang="de-DE" dirty="0" err="1"/>
              <a:t>javax.swing</a:t>
            </a:r>
            <a:r>
              <a:rPr lang="de-DE" dirty="0"/>
              <a:t> (GUI)</a:t>
            </a:r>
          </a:p>
          <a:p>
            <a:endParaRPr lang="de-DE" dirty="0"/>
          </a:p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Sarxos</a:t>
            </a:r>
            <a:r>
              <a:rPr lang="de-DE" dirty="0"/>
              <a:t> (Webcam)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https://docs.oracle.com/javase/7/docs/api/java/awt/package-summary.html</a:t>
            </a:r>
            <a:endParaRPr lang="de-DE" dirty="0"/>
          </a:p>
          <a:p>
            <a:r>
              <a:rPr lang="de-DE" dirty="0">
                <a:hlinkClick r:id="rId3"/>
              </a:rPr>
              <a:t>https://docs.oracle.com/javase/7/docs/api/javax/swing/package-summary.html</a:t>
            </a:r>
            <a:endParaRPr lang="de-DE" dirty="0"/>
          </a:p>
          <a:p>
            <a:r>
              <a:rPr lang="de-DE" dirty="0"/>
              <a:t>https://github.com/sarxos/webcam-capture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420302-9B35-E08F-46B5-9E57882C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868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824FBD-1FDD-209E-23CA-C349CA6E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Webcam-Filter in Java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8B9BF5A-A1A2-B91E-B69B-05BA74C5A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Red</a:t>
            </a:r>
            <a:endParaRPr lang="de-DE" dirty="0"/>
          </a:p>
          <a:p>
            <a:r>
              <a:rPr lang="de-DE" dirty="0" err="1"/>
              <a:t>Grayscale</a:t>
            </a:r>
            <a:endParaRPr lang="de-DE" dirty="0"/>
          </a:p>
          <a:p>
            <a:r>
              <a:rPr lang="de-DE" dirty="0" err="1"/>
              <a:t>Inverted</a:t>
            </a:r>
            <a:endParaRPr lang="de-DE" dirty="0"/>
          </a:p>
          <a:p>
            <a:r>
              <a:rPr lang="de-DE" dirty="0" err="1"/>
              <a:t>EightBit</a:t>
            </a:r>
            <a:r>
              <a:rPr lang="de-DE" dirty="0"/>
              <a:t>-Color</a:t>
            </a:r>
          </a:p>
          <a:p>
            <a:r>
              <a:rPr lang="de-DE" dirty="0" err="1"/>
              <a:t>Pixeled</a:t>
            </a:r>
            <a:endParaRPr lang="de-DE" dirty="0"/>
          </a:p>
          <a:p>
            <a:r>
              <a:rPr lang="de-DE" dirty="0"/>
              <a:t>Cartoon</a:t>
            </a:r>
          </a:p>
          <a:p>
            <a:r>
              <a:rPr lang="de-DE" dirty="0"/>
              <a:t>Sketch</a:t>
            </a:r>
          </a:p>
          <a:p>
            <a:r>
              <a:rPr lang="de-DE" dirty="0"/>
              <a:t>Blur</a:t>
            </a:r>
          </a:p>
          <a:p>
            <a:r>
              <a:rPr lang="de-DE" dirty="0"/>
              <a:t>Remove </a:t>
            </a:r>
            <a:r>
              <a:rPr lang="de-DE" dirty="0" err="1"/>
              <a:t>background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96648F-36D8-B0B9-A7E9-38B501FA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pPr/>
              <a:t>17.01.2023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8C29DE-DCA4-1E1A-8348-F59EA479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024" y="1350000"/>
            <a:ext cx="3797085" cy="37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57B048-3A29-34BD-CE9B-1CB294F7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6013308-B092-0E38-6821-D9F52D8FE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redFilter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i = 0; i &lt;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.length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16) &amp; 0xff;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8) &amp; 0xff;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&amp; 0xff;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+= 100;</a:t>
            </a:r>
          </a:p>
          <a:p>
            <a:pPr marL="0" indent="0">
              <a:buNone/>
            </a:pPr>
            <a:r>
              <a:rPr lang="de-DE" sz="5200" b="0" dirty="0">
                <a:effectLst/>
                <a:latin typeface="Consolas" panose="020B0609020204030204" pitchFamily="49" charset="0"/>
              </a:rPr>
              <a:t>//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Clamp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the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value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of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the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channel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to</a:t>
            </a:r>
            <a:r>
              <a:rPr lang="de-DE" sz="5200" dirty="0"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range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0-255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52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.min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(255,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5200" b="0" dirty="0">
                <a:effectLst/>
                <a:latin typeface="Consolas" panose="020B0609020204030204" pitchFamily="49" charset="0"/>
              </a:rPr>
              <a:t>// Combine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modified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values</a:t>
            </a:r>
            <a:r>
              <a:rPr lang="de-DE" sz="5200" dirty="0"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into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a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single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value</a:t>
            </a:r>
            <a:endParaRPr lang="de-DE" sz="5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16) |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8) |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E911BA7-6EFA-1EB5-9A7C-35653113D65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10" name="Inhaltsplatzhalter 9" descr="Links : Orignal , Rechts : Rot-Filter">
            <a:extLst>
              <a:ext uri="{FF2B5EF4-FFF2-40B4-BE49-F238E27FC236}">
                <a16:creationId xmlns:a16="http://schemas.microsoft.com/office/drawing/2014/main" id="{D4F4AA26-0515-54F6-B1A6-EC5A850583CA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620279" cy="3311667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5474444-C80B-03E3-026E-4E8D762FDFE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C278E-A43D-8A2B-B018-048AA4804D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F26348B-845F-9447-ACF0-EB8A1B8AE0E8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42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F8D00-37B9-3D9B-B581-F30196CD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Grayscale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45CE16-0530-0E10-239A-CFC78EEB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grayScale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for (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5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.length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pixel =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red = (pixel &gt;&gt; 16) &amp; 0xff;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green = (pixel &gt;&gt; 8) &amp; 0xff;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blue = (pixel) &amp; 0xff;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avg = (red + green + blue) / 3;</a:t>
            </a:r>
          </a:p>
          <a:p>
            <a:pPr marL="0" indent="0">
              <a:buNone/>
            </a:pPr>
            <a:r>
              <a:rPr lang="de-DE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e-DE" sz="1500" b="0" dirty="0" err="1">
                <a:effectLst/>
                <a:latin typeface="Consolas" panose="020B0609020204030204" pitchFamily="49" charset="0"/>
              </a:rPr>
              <a:t>Combined</a:t>
            </a:r>
            <a:r>
              <a:rPr lang="de-DE" sz="15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500" b="0" dirty="0" err="1">
                <a:effectLst/>
                <a:latin typeface="Consolas" panose="020B0609020204030204" pitchFamily="49" charset="0"/>
              </a:rPr>
              <a:t>into</a:t>
            </a:r>
            <a:r>
              <a:rPr lang="de-DE" sz="1500" b="0" dirty="0">
                <a:effectLst/>
                <a:latin typeface="Consolas" panose="020B0609020204030204" pitchFamily="49" charset="0"/>
              </a:rPr>
              <a:t> a </a:t>
            </a:r>
            <a:r>
              <a:rPr lang="de-DE" sz="1500" b="0" dirty="0" err="1">
                <a:effectLst/>
                <a:latin typeface="Consolas" panose="020B0609020204030204" pitchFamily="49" charset="0"/>
              </a:rPr>
              <a:t>single</a:t>
            </a:r>
            <a:r>
              <a:rPr lang="de-DE" sz="15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500" b="0" dirty="0" err="1">
                <a:effectLst/>
                <a:latin typeface="Consolas" panose="020B0609020204030204" pitchFamily="49" charset="0"/>
              </a:rPr>
              <a:t>pixel</a:t>
            </a:r>
            <a:r>
              <a:rPr lang="de-DE" sz="15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1500" b="0" dirty="0" err="1">
                <a:effectLst/>
                <a:latin typeface="Consolas" panose="020B0609020204030204" pitchFamily="49" charset="0"/>
              </a:rPr>
              <a:t>value</a:t>
            </a:r>
            <a:endParaRPr lang="en-US" sz="1500" b="0" i="1" dirty="0">
              <a:solidFill>
                <a:schemeClr val="accent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grayscalePixel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(avg &lt;&lt; 16)|(avg &lt;&lt; 8) | avg;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i="1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5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grayscalePixel</a:t>
            </a: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sz="15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9E428C-CE5B-A24D-777E-84120974A0E1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8DC3169-FF26-8032-A2C0-7D611E12E94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0C2D66-B7FE-2017-6316-3B6DF3AB35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  <p:pic>
        <p:nvPicPr>
          <p:cNvPr id="13" name="Inhaltsplatzhalter 1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0D0ED6A-C9B8-3559-8F07-19CC14CE89D3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9" y="1980000"/>
            <a:ext cx="5351212" cy="3240000"/>
          </a:xfrm>
        </p:spPr>
      </p:pic>
    </p:spTree>
    <p:extLst>
      <p:ext uri="{BB962C8B-B14F-4D97-AF65-F5344CB8AC3E}">
        <p14:creationId xmlns:p14="http://schemas.microsoft.com/office/powerpoint/2010/main" val="148783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D4A40-B8C8-AC01-8E0E-7095B40B0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Invert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12189F-C4E6-1C14-CF0B-780E8AE70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invertColors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i = 0; i &lt;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.length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16) &amp; 0xff;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8) &amp; 0xff;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&amp; 0xff;</a:t>
            </a:r>
          </a:p>
          <a:p>
            <a:pPr marL="0" indent="0">
              <a:buNone/>
            </a:pPr>
            <a:r>
              <a:rPr lang="de-DE" sz="5200" b="0" dirty="0">
                <a:effectLst/>
                <a:latin typeface="Consolas" panose="020B0609020204030204" pitchFamily="49" charset="0"/>
              </a:rPr>
              <a:t>// Invert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the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values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of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the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r, g, b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channels</a:t>
            </a:r>
            <a:endParaRPr lang="de-DE" sz="5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255 -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255 -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255 -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Combined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into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a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single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pixel</a:t>
            </a:r>
            <a:r>
              <a:rPr lang="de-DE" sz="5200" b="0" dirty="0">
                <a:effectLst/>
                <a:latin typeface="Consolas" panose="020B0609020204030204" pitchFamily="49" charset="0"/>
              </a:rPr>
              <a:t> </a:t>
            </a:r>
            <a:r>
              <a:rPr lang="de-DE" sz="5200" b="0" dirty="0" err="1">
                <a:effectLst/>
                <a:latin typeface="Consolas" panose="020B0609020204030204" pitchFamily="49" charset="0"/>
              </a:rPr>
              <a:t>value</a:t>
            </a:r>
            <a:endParaRPr lang="de-DE" sz="5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	</a:t>
            </a:r>
            <a:r>
              <a:rPr lang="de-DE" sz="52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 =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16) | (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&lt;&lt; 8) | </a:t>
            </a:r>
            <a:r>
              <a:rPr lang="de-DE" sz="52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de-DE" sz="52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EF2EA9-4234-F6A7-3821-3B6BF1BF470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3ECEE0C4-EF6F-02D9-0120-B32EB3A9D442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399087" cy="324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CE884E0-E920-8C01-8CC3-7DC17240CA6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C66CB5-2FF9-6300-8451-F1C3FE5139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03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F52FC-AC49-D411-47CA-60DD89900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EightBit</a:t>
            </a:r>
            <a:r>
              <a:rPr lang="de-DE" dirty="0"/>
              <a:t>-Color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D283E4-457F-934C-FB39-F96081A0A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eightBitColor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i = 0; i &lt;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.length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16) &amp; 0xff;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&gt;&gt; 8) &amp; 0xff;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&amp; 0xff;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 128 ? 0 : 255;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 128 ? 0 : 255;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&lt; 128 ? 0 : 255;</a:t>
            </a:r>
          </a:p>
          <a:p>
            <a:pPr marL="0" indent="0">
              <a:buNone/>
            </a:pPr>
            <a:r>
              <a:rPr lang="de-DE" sz="48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Color(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currentColor.getAlpha</a:t>
            </a:r>
            <a:r>
              <a:rPr lang="de-DE" sz="4800" dirty="0">
                <a:solidFill>
                  <a:schemeClr val="accent3"/>
                </a:solidFill>
                <a:latin typeface="Consolas" panose="020B0609020204030204" pitchFamily="49" charset="0"/>
              </a:rPr>
              <a:t>()&lt;&lt; 24) | 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&lt;&lt;16)| 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()&lt;&lt; 8)  |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}}}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23FF12F-2363-9B30-3CD1-8AA10B4805D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 descr="Ein Bild, das Text, drinnen, Anzeige enthält.&#10;&#10;Automatisch generierte Beschreibung">
            <a:extLst>
              <a:ext uri="{FF2B5EF4-FFF2-40B4-BE49-F238E27FC236}">
                <a16:creationId xmlns:a16="http://schemas.microsoft.com/office/drawing/2014/main" id="{0FF549B8-4C56-3EC7-6EF2-22D00EE99669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399087" cy="324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A8182BD-E0F2-3E4D-E6DF-91599066643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44A4D-6D9B-5D68-36C2-A760005258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616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58479-3747-9012-4869-4042F891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Pixeled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7E288-563A-162F-77F1-646FC887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pixeled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4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BufferedImage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10; </a:t>
            </a:r>
            <a:r>
              <a:rPr lang="de-DE" sz="44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Color(0, 0, 0);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y = 0; y &lt;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y++)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(y %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== 0)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x = 0; x &lt;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x++)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(x %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== 0) </a:t>
            </a:r>
            <a:r>
              <a:rPr lang="de-DE" sz="4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	      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4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x + 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2) &gt;=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 : x  +(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 2),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y + 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2) &gt;=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 : y + 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pixelSize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/ 2));</a:t>
            </a:r>
            <a:r>
              <a:rPr lang="de-DE" sz="4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endParaRPr lang="de-DE" sz="44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currentColor.getAlpha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 24) |(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currentColor.getRed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()&lt;&lt; 16) | (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currentColor.getGreen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 8)|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currentColor.getBlue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(y *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de-DE" sz="4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sz="44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x = 0; x &lt;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x++) {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(y *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((y - 1) * </a:t>
            </a:r>
            <a:r>
              <a:rPr lang="de-DE" sz="44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)];}}}}</a:t>
            </a:r>
          </a:p>
          <a:p>
            <a:pPr marL="0" indent="0">
              <a:buNone/>
            </a:pPr>
            <a:r>
              <a:rPr lang="de-DE" sz="44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69BAB6-A023-DD0B-1081-2A5AC6D0D96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 descr="Ein Bild, das Text, drinnen, gefliest enthält.&#10;&#10;Automatisch generierte Beschreibung">
            <a:extLst>
              <a:ext uri="{FF2B5EF4-FFF2-40B4-BE49-F238E27FC236}">
                <a16:creationId xmlns:a16="http://schemas.microsoft.com/office/drawing/2014/main" id="{E3E8A28A-4662-1ED6-13F0-431035D56E55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399087" cy="324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A4A876-0352-C7BE-3E9D-2AB1F3026AD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A6B5F-8CC9-F60B-229D-CDE6B3F56B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285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09E91-AFE1-48A3-2455-67E90C09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Cartoon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C0A99-D169-6EA6-D83B-BFA4A1FA7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cartoon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BufferedImage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){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20;</a:t>
            </a:r>
          </a:p>
          <a:p>
            <a:pPr marL="0" indent="0">
              <a:buNone/>
            </a:pPr>
            <a:r>
              <a:rPr lang="de-DE" sz="3600" dirty="0">
                <a:solidFill>
                  <a:schemeClr val="accent3"/>
                </a:solidFill>
                <a:latin typeface="Consolas" panose="020B0609020204030204" pitchFamily="49" charset="0"/>
              </a:rPr>
              <a:t>      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y = 1; y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- 1; y++) 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x = 1; x &lt;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- 1; x++) 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de-DE" sz="36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x, y);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de-DE" sz="36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lastColor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x - 1, y);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de-DE" sz="36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futureColor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x + 1, y);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de-DE" sz="36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lastColor2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x, y - 1);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de-DE" sz="3600" b="0" u="sng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futureColor2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.getPixelColor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x, y + 1);</a:t>
            </a:r>
          </a:p>
          <a:p>
            <a:pPr marL="0" indent="0">
              <a:buNone/>
            </a:pPr>
            <a:b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</a:b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.abs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lastColor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futureColor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)) &gt;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||</a:t>
            </a:r>
          </a:p>
          <a:p>
            <a:pPr marL="0" indent="0">
              <a:buNone/>
            </a:pP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.abs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(lastColor2) -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(futureColor2))   &gt;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||</a:t>
            </a:r>
          </a:p>
          <a:p>
            <a:pPr marL="0" indent="0">
              <a:buNone/>
            </a:pP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.abs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lastColor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(futureColor2))    &gt;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||</a:t>
            </a:r>
          </a:p>
          <a:p>
            <a:pPr marL="0" indent="0">
              <a:buNone/>
            </a:pP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.abs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(lastColor2) -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.asGray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futureColor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))    &gt;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sz="36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36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.black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de-DE" sz="36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</a:b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currentColor.getAlpha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 24) |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currentColor.getRed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()&lt;&lt; 16)| 	    (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currentColor.getGreen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 8) |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currentColor.getBlue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(y * </a:t>
            </a:r>
            <a:r>
              <a:rPr lang="de-DE" sz="36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lang="de-DE" sz="36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 }}}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 marL="0" indent="0">
              <a:buNone/>
            </a:pPr>
            <a:b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</a:b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marL="0" indent="0">
              <a:buNone/>
            </a:pPr>
            <a:r>
              <a:rPr lang="de-DE" sz="36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15766C-C733-31ED-7F0E-0587C403C7A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8AF02E3A-E043-909B-3188-51C86921A92E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79999"/>
            <a:ext cx="5399087" cy="3239999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2B5A416-21EE-7B97-BF25-1DB88C38FAA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C127BF-8FBB-1FEF-7E9C-A2BB42B60A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384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D76F3-E937-7282-FFFF-A33AABDE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Sketch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4E721-9DA8-FD1F-67FD-483ADAEA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sketch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8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BufferedImage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tolerance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10;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y = 1; y &lt;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- 1; y++) {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x = 1; x &lt;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- 1; x++) { …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… {</a:t>
            </a:r>
          </a:p>
          <a:p>
            <a:pPr marL="0" indent="0">
              <a:buNone/>
            </a:pP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.black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}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4800" b="0" u="sng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b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</a:b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currentColor.getAlpha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()&lt;&lt; 24) | 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currentColor.getRed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()&lt;&lt; 16)|</a:t>
            </a: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currentColor.getGreen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 &lt;&lt; 8) |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currentColor.getBlue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de-DE" sz="4800" b="0" dirty="0">
              <a:solidFill>
                <a:schemeClr val="accent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[x + (y * </a:t>
            </a:r>
            <a:r>
              <a:rPr lang="de-DE" sz="4800" b="0" i="1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)] = </a:t>
            </a:r>
            <a:r>
              <a:rPr lang="de-DE" sz="4800" b="0" dirty="0" err="1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newIntColor</a:t>
            </a:r>
            <a:r>
              <a:rPr lang="de-DE" sz="4800" b="0" dirty="0"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4800" dirty="0">
                <a:solidFill>
                  <a:schemeClr val="accent3"/>
                </a:solidFill>
                <a:latin typeface="Consolas" panose="020B0609020204030204" pitchFamily="49" charset="0"/>
              </a:rPr>
              <a:t>}}}</a:t>
            </a:r>
            <a:endParaRPr lang="de-DE" sz="4800" b="0" dirty="0">
              <a:solidFill>
                <a:schemeClr val="accent3"/>
              </a:solidFill>
              <a:effectLst/>
              <a:latin typeface="Consolas" panose="020B0609020204030204" pitchFamily="49" charset="0"/>
            </a:endParaRP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F77A1F-58CC-28A8-52F8-04EE5721121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Code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3FA8910-BA3B-5C36-E224-442D0AA4F996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980000"/>
            <a:ext cx="5399087" cy="32400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76F9CA-FBAD-17DF-5C36-7FCA253B889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Beispiel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71A28B7-9C93-E529-4FAF-4559DC3E8F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1E101A-BD3B-B542-8690-1916D72F307E}" type="datetime1">
              <a:rPr lang="de-DE" smtClean="0"/>
              <a:t>17.01.2023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1458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793500d7-3e43-4ccc-bc7f-f509138bccc6"/>
</p:tagLst>
</file>

<file path=ppt/theme/theme1.xml><?xml version="1.0" encoding="utf-8"?>
<a:theme xmlns:a="http://schemas.openxmlformats.org/drawingml/2006/main" name="Titel">
  <a:themeElements>
    <a:clrScheme name="Hochschule Coburg">
      <a:dk1>
        <a:srgbClr val="6F6259"/>
      </a:dk1>
      <a:lt1>
        <a:srgbClr val="FFFFFF"/>
      </a:lt1>
      <a:dk2>
        <a:srgbClr val="6F6259"/>
      </a:dk2>
      <a:lt2>
        <a:srgbClr val="FFFFFF"/>
      </a:lt2>
      <a:accent1>
        <a:srgbClr val="FF251B"/>
      </a:accent1>
      <a:accent2>
        <a:srgbClr val="FF6900"/>
      </a:accent2>
      <a:accent3>
        <a:srgbClr val="500778"/>
      </a:accent3>
      <a:accent4>
        <a:srgbClr val="A79F88"/>
      </a:accent4>
      <a:accent5>
        <a:srgbClr val="001F60"/>
      </a:accent5>
      <a:accent6>
        <a:srgbClr val="ECE83A"/>
      </a:accent6>
      <a:hlink>
        <a:srgbClr val="6F6259"/>
      </a:hlink>
      <a:folHlink>
        <a:srgbClr val="FF251B"/>
      </a:folHlink>
    </a:clrScheme>
    <a:fontScheme name="Benutzerdefiniert 1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aesentationsvorlage_Hochschule_Coburg_DE.potx" id="{C8716DCA-EF3C-430C-AD2C-B94E2E77ABA8}" vid="{1FC95E4D-BC5E-4169-9E7B-7C8A4DAE9098}"/>
    </a:ext>
  </a:extLst>
</a:theme>
</file>

<file path=ppt/theme/theme2.xml><?xml version="1.0" encoding="utf-8"?>
<a:theme xmlns:a="http://schemas.openxmlformats.org/drawingml/2006/main" name="Inhalt">
  <a:themeElements>
    <a:clrScheme name="Hochschule Coburg">
      <a:dk1>
        <a:srgbClr val="6F6259"/>
      </a:dk1>
      <a:lt1>
        <a:srgbClr val="FFFFFF"/>
      </a:lt1>
      <a:dk2>
        <a:srgbClr val="6F6259"/>
      </a:dk2>
      <a:lt2>
        <a:srgbClr val="FFFFFF"/>
      </a:lt2>
      <a:accent1>
        <a:srgbClr val="FF251B"/>
      </a:accent1>
      <a:accent2>
        <a:srgbClr val="FF6900"/>
      </a:accent2>
      <a:accent3>
        <a:srgbClr val="500778"/>
      </a:accent3>
      <a:accent4>
        <a:srgbClr val="A79F88"/>
      </a:accent4>
      <a:accent5>
        <a:srgbClr val="001F60"/>
      </a:accent5>
      <a:accent6>
        <a:srgbClr val="ECE83A"/>
      </a:accent6>
      <a:hlink>
        <a:srgbClr val="6F6259"/>
      </a:hlink>
      <a:folHlink>
        <a:srgbClr val="FF251B"/>
      </a:folHlink>
    </a:clrScheme>
    <a:fontScheme name="Hochschule Coburg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aesentationsvorlage_Hochschule_Coburg_DE.potx" id="{C8716DCA-EF3C-430C-AD2C-B94E2E77ABA8}" vid="{8958B1AE-C431-4DAD-AC3F-D4362D04BC2E}"/>
    </a:ext>
  </a:extLst>
</a:theme>
</file>

<file path=ppt/theme/theme3.xml><?xml version="1.0" encoding="utf-8"?>
<a:theme xmlns:a="http://schemas.openxmlformats.org/drawingml/2006/main" name="Abschluss">
  <a:themeElements>
    <a:clrScheme name="Hochschule Coburg">
      <a:dk1>
        <a:srgbClr val="6F6259"/>
      </a:dk1>
      <a:lt1>
        <a:srgbClr val="FFFFFF"/>
      </a:lt1>
      <a:dk2>
        <a:srgbClr val="6F6259"/>
      </a:dk2>
      <a:lt2>
        <a:srgbClr val="FFFFFF"/>
      </a:lt2>
      <a:accent1>
        <a:srgbClr val="FF251B"/>
      </a:accent1>
      <a:accent2>
        <a:srgbClr val="FF6900"/>
      </a:accent2>
      <a:accent3>
        <a:srgbClr val="500778"/>
      </a:accent3>
      <a:accent4>
        <a:srgbClr val="A79F88"/>
      </a:accent4>
      <a:accent5>
        <a:srgbClr val="001F60"/>
      </a:accent5>
      <a:accent6>
        <a:srgbClr val="ECE83A"/>
      </a:accent6>
      <a:hlink>
        <a:srgbClr val="6F6259"/>
      </a:hlink>
      <a:folHlink>
        <a:srgbClr val="FF251B"/>
      </a:folHlink>
    </a:clrScheme>
    <a:fontScheme name="Benutzerdefiniert 1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aesentationsvorlage_Hochschule_Coburg_DE.potx" id="{C8716DCA-EF3C-430C-AD2C-B94E2E77ABA8}" vid="{423AFC54-2189-445D-B1FF-D17FBC2D2D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Praesentationsvorlage_Hochschule_Coburg_DE (2)</Template>
  <TotalTime>0</TotalTime>
  <Words>1586</Words>
  <Application>Microsoft Office PowerPoint</Application>
  <PresentationFormat>Breitbild</PresentationFormat>
  <Paragraphs>181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Consolas</vt:lpstr>
      <vt:lpstr>Roboto</vt:lpstr>
      <vt:lpstr>Roboto Light</vt:lpstr>
      <vt:lpstr>Titel</vt:lpstr>
      <vt:lpstr>Inhalt</vt:lpstr>
      <vt:lpstr>Abschluss</vt:lpstr>
      <vt:lpstr>Bildverarbeitung 1 Webcam-Projekt</vt:lpstr>
      <vt:lpstr>Webcam-Filter in Java</vt:lpstr>
      <vt:lpstr>Red</vt:lpstr>
      <vt:lpstr>Grayscale</vt:lpstr>
      <vt:lpstr>Invert</vt:lpstr>
      <vt:lpstr>EightBit-Color</vt:lpstr>
      <vt:lpstr>Pixeled</vt:lpstr>
      <vt:lpstr>Cartoon</vt:lpstr>
      <vt:lpstr>Sketch</vt:lpstr>
      <vt:lpstr>Blur</vt:lpstr>
      <vt:lpstr>Remove background</vt:lpstr>
      <vt:lpstr>Libraries und 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Berk, Berkan</dc:creator>
  <cp:lastModifiedBy>Berk, Berkan</cp:lastModifiedBy>
  <cp:revision>4</cp:revision>
  <dcterms:created xsi:type="dcterms:W3CDTF">2023-01-06T16:32:49Z</dcterms:created>
  <dcterms:modified xsi:type="dcterms:W3CDTF">2023-01-17T10:22:54Z</dcterms:modified>
</cp:coreProperties>
</file>